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256" r:id="rId2"/>
    <p:sldId id="257" r:id="rId3"/>
    <p:sldId id="262" r:id="rId4"/>
    <p:sldId id="277" r:id="rId5"/>
    <p:sldId id="272" r:id="rId6"/>
    <p:sldId id="265" r:id="rId7"/>
    <p:sldId id="278" r:id="rId8"/>
    <p:sldId id="273" r:id="rId9"/>
    <p:sldId id="268" r:id="rId10"/>
    <p:sldId id="269" r:id="rId11"/>
    <p:sldId id="270" r:id="rId12"/>
    <p:sldId id="271" r:id="rId13"/>
    <p:sldId id="276" r:id="rId14"/>
    <p:sldId id="279" r:id="rId15"/>
    <p:sldId id="258" r:id="rId16"/>
    <p:sldId id="259" r:id="rId17"/>
    <p:sldId id="380" r:id="rId18"/>
    <p:sldId id="381" r:id="rId19"/>
    <p:sldId id="382" r:id="rId20"/>
    <p:sldId id="383" r:id="rId21"/>
    <p:sldId id="406"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98" r:id="rId66"/>
    <p:sldId id="414" r:id="rId67"/>
    <p:sldId id="415" r:id="rId68"/>
    <p:sldId id="416" r:id="rId69"/>
    <p:sldId id="362" r:id="rId70"/>
    <p:sldId id="364" r:id="rId71"/>
    <p:sldId id="419"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12</a:t>
            </a:fld>
            <a:endParaRPr lang="en-US"/>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myconn</a:t>
            </a:r>
            <a:r>
              <a:rPr lang="en-US" dirty="0"/>
              <a:t> &lt;- RODBC::</a:t>
            </a:r>
            <a:r>
              <a:rPr lang="en-US" dirty="0" err="1"/>
              <a:t>odbcConnect</a:t>
            </a:r>
            <a:r>
              <a:rPr lang="en-US" dirty="0"/>
              <a:t>("</a:t>
            </a:r>
            <a:r>
              <a:rPr lang="en-US" dirty="0" err="1"/>
              <a:t>ia_dw</a:t>
            </a:r>
            <a:r>
              <a:rPr lang="en-US" dirty="0"/>
              <a:t>", </a:t>
            </a:r>
            <a:r>
              <a:rPr lang="en-US" dirty="0" err="1"/>
              <a:t>uid</a:t>
            </a:r>
            <a:r>
              <a:rPr lang="en-US" dirty="0"/>
              <a:t>="</a:t>
            </a:r>
            <a:r>
              <a:rPr lang="en-US" dirty="0" err="1"/>
              <a:t>userid</a:t>
            </a:r>
            <a:r>
              <a:rPr lang="en-US" dirty="0"/>
              <a:t>", </a:t>
            </a:r>
            <a:r>
              <a:rPr lang="en-US" dirty="0" err="1"/>
              <a:t>pwd</a:t>
            </a:r>
            <a:r>
              <a:rPr lang="en-US" dirty="0"/>
              <a:t>="password") # make sure to set your ODBC connection, connects to USI-SQL3-2k8</a:t>
            </a:r>
          </a:p>
          <a:p>
            <a:r>
              <a:rPr lang="en-US" dirty="0" err="1"/>
              <a:t>results_raw</a:t>
            </a:r>
            <a:r>
              <a:rPr lang="en-US" dirty="0"/>
              <a:t> &lt;- RODBC::</a:t>
            </a:r>
            <a:r>
              <a:rPr lang="en-US" dirty="0" err="1"/>
              <a:t>sqlQuery</a:t>
            </a:r>
            <a:r>
              <a:rPr lang="en-US" dirty="0"/>
              <a:t>(</a:t>
            </a:r>
            <a:r>
              <a:rPr lang="en-US" dirty="0" err="1"/>
              <a:t>myconn</a:t>
            </a:r>
            <a:r>
              <a:rPr lang="en-US" dirty="0"/>
              <a:t>,"SELECT * FROM </a:t>
            </a:r>
            <a:r>
              <a:rPr lang="en-US" dirty="0" err="1"/>
              <a:t>pr_sat_results_standards</a:t>
            </a:r>
            <a:r>
              <a:rPr lang="en-US" dirty="0"/>
              <a:t>", as.is=T)</a:t>
            </a:r>
          </a:p>
          <a:p>
            <a:r>
              <a:rPr lang="en-US" dirty="0"/>
              <a:t>close(</a:t>
            </a:r>
            <a:r>
              <a:rPr lang="en-US" dirty="0" err="1"/>
              <a:t>myconn</a:t>
            </a:r>
            <a:r>
              <a:rPr lang="en-US" dirty="0"/>
              <a:t>)</a:t>
            </a:r>
          </a:p>
          <a:p>
            <a:endParaRPr lang="en-US" dirty="0"/>
          </a:p>
          <a:p>
            <a:r>
              <a:rPr lang="en-US" dirty="0" err="1"/>
              <a:t>results_raw</a:t>
            </a:r>
            <a:r>
              <a:rPr lang="en-US" dirty="0"/>
              <a:t> %&gt;%</a:t>
            </a:r>
          </a:p>
          <a:p>
            <a:r>
              <a:rPr lang="en-US" dirty="0"/>
              <a:t>  select(</a:t>
            </a:r>
            <a:r>
              <a:rPr lang="en-US" dirty="0" err="1"/>
              <a:t>student_number</a:t>
            </a:r>
            <a:r>
              <a:rPr lang="en-US" dirty="0"/>
              <a:t>, cycle, </a:t>
            </a:r>
            <a:r>
              <a:rPr lang="en-US" dirty="0" err="1"/>
              <a:t>academic_year</a:t>
            </a:r>
            <a:r>
              <a:rPr lang="en-US" dirty="0"/>
              <a:t>, name, school,</a:t>
            </a:r>
          </a:p>
          <a:p>
            <a:r>
              <a:rPr lang="en-US" dirty="0"/>
              <a:t>         grade, </a:t>
            </a:r>
            <a:r>
              <a:rPr lang="en-US" dirty="0" err="1"/>
              <a:t>sat_exam</a:t>
            </a:r>
            <a:r>
              <a:rPr lang="en-US" dirty="0"/>
              <a:t>,</a:t>
            </a:r>
          </a:p>
          <a:p>
            <a:r>
              <a:rPr lang="en-US" dirty="0"/>
              <a:t>         </a:t>
            </a:r>
            <a:r>
              <a:rPr lang="en-US" dirty="0" err="1"/>
              <a:t>test_version</a:t>
            </a:r>
            <a:r>
              <a:rPr lang="en-US" dirty="0"/>
              <a:t>, subject, </a:t>
            </a:r>
            <a:r>
              <a:rPr lang="en-US" dirty="0" err="1"/>
              <a:t>subject_percent_correct</a:t>
            </a:r>
            <a:endParaRPr lang="en-US" dirty="0"/>
          </a:p>
          <a:p>
            <a:r>
              <a:rPr lang="en-US" dirty="0"/>
              <a:t>         ) %&gt;%</a:t>
            </a:r>
          </a:p>
          <a:p>
            <a:r>
              <a:rPr lang="en-US" dirty="0"/>
              <a:t>  distinct() %&gt;%</a:t>
            </a:r>
          </a:p>
          <a:p>
            <a:r>
              <a:rPr lang="en-US" dirty="0"/>
              <a:t>  </a:t>
            </a:r>
            <a:r>
              <a:rPr lang="en-US" dirty="0" err="1"/>
              <a:t>mutate_at</a:t>
            </a:r>
            <a:r>
              <a:rPr lang="en-US" dirty="0"/>
              <a:t>(</a:t>
            </a:r>
            <a:r>
              <a:rPr lang="en-US" dirty="0" err="1"/>
              <a:t>vars</a:t>
            </a:r>
            <a:r>
              <a:rPr lang="en-US" dirty="0"/>
              <a:t>(</a:t>
            </a:r>
            <a:r>
              <a:rPr lang="en-US" dirty="0" err="1"/>
              <a:t>subject_percent_correct</a:t>
            </a:r>
            <a:r>
              <a:rPr lang="en-US" dirty="0"/>
              <a:t>), </a:t>
            </a:r>
            <a:r>
              <a:rPr lang="en-US" dirty="0" err="1"/>
              <a:t>as.numeric</a:t>
            </a:r>
            <a:r>
              <a:rPr lang="en-US" dirty="0"/>
              <a:t>) %&gt;%</a:t>
            </a:r>
          </a:p>
          <a:p>
            <a:r>
              <a:rPr lang="en-US" dirty="0"/>
              <a:t>  rename(</a:t>
            </a:r>
            <a:r>
              <a:rPr lang="en-US" dirty="0" err="1"/>
              <a:t>percent_correct</a:t>
            </a:r>
            <a:r>
              <a:rPr lang="en-US" dirty="0"/>
              <a:t> = </a:t>
            </a:r>
            <a:r>
              <a:rPr lang="en-US" dirty="0" err="1"/>
              <a:t>subject_percent_correct</a:t>
            </a:r>
            <a:r>
              <a:rPr lang="en-US" dirty="0"/>
              <a:t>) %&gt;%</a:t>
            </a:r>
          </a:p>
          <a:p>
            <a:r>
              <a:rPr lang="en-US" dirty="0"/>
              <a:t>  </a:t>
            </a:r>
            <a:r>
              <a:rPr lang="en-US" dirty="0" err="1"/>
              <a:t>write_csv</a:t>
            </a:r>
            <a:r>
              <a:rPr lang="en-US" dirty="0"/>
              <a:t>("../data/practice_sat_cycle1.csv", </a:t>
            </a:r>
            <a:r>
              <a:rPr lang="en-US" dirty="0" err="1"/>
              <a:t>na</a:t>
            </a:r>
            <a:r>
              <a:rPr lang="en-US" dirty="0"/>
              <a:t> = "")</a:t>
            </a:r>
          </a:p>
        </p:txBody>
      </p:sp>
      <p:sp>
        <p:nvSpPr>
          <p:cNvPr id="4" name="Slide Number Placeholder 3"/>
          <p:cNvSpPr>
            <a:spLocks noGrp="1"/>
          </p:cNvSpPr>
          <p:nvPr>
            <p:ph type="sldNum" sz="quarter" idx="10"/>
          </p:nvPr>
        </p:nvSpPr>
        <p:spPr/>
        <p:txBody>
          <a:bodyPr/>
          <a:lstStyle/>
          <a:p>
            <a:fld id="{8B7137B7-0393-449F-945A-AD49D3397DE1}" type="slidenum">
              <a:rPr lang="en-US" smtClean="0"/>
              <a:t>13</a:t>
            </a:fld>
            <a:endParaRPr lang="en-US"/>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Janitor</a:t>
            </a:r>
          </a:p>
        </p:txBody>
      </p:sp>
      <p:sp>
        <p:nvSpPr>
          <p:cNvPr id="3" name="Subtitle 2"/>
          <p:cNvSpPr>
            <a:spLocks noGrp="1"/>
          </p:cNvSpPr>
          <p:nvPr>
            <p:ph type="body" idx="1"/>
          </p:nvPr>
        </p:nvSpPr>
        <p:spPr/>
        <p:txBody>
          <a:bodyPr/>
          <a:lstStyle/>
          <a:p>
            <a:pPr marL="0" lvl="0" indent="0">
              <a:buNone/>
            </a:pPr>
            <a:br/>
            <a:br/>
            <a:endParaRPr/>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a:t>
            </a:r>
            <a:r>
              <a:rPr lang="en-US" sz="3200" dirty="0" err="1"/>
              <a:t>get_dupes</a:t>
            </a:r>
            <a:r>
              <a:rPr lang="en-US" sz="3200" dirty="0"/>
              <a:t>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a:t>
            </a:r>
            <a:r>
              <a:rPr lang="en-US" dirty="0" err="1">
                <a:solidFill>
                  <a:schemeClr val="tx1"/>
                </a:solidFill>
                <a:latin typeface="Miriam Fixed" panose="020B0509050101010101" pitchFamily="49" charset="-79"/>
                <a:cs typeface="Miriam Fixed" panose="020B0509050101010101" pitchFamily="49" charset="-79"/>
              </a:rPr>
              <a:t>dupe_count</a:t>
            </a:r>
            <a:r>
              <a:rPr lang="en-US" dirty="0">
                <a:solidFill>
                  <a:schemeClr val="tx1"/>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 </a:t>
            </a:r>
            <a:r>
              <a:rPr lang="en-US" dirty="0"/>
              <a:t>or </a:t>
            </a:r>
            <a:r>
              <a:rPr lang="en-US" dirty="0" err="1">
                <a:latin typeface="Miriam Fixed" panose="020B0509050101010101" pitchFamily="49" charset="-79"/>
                <a:cs typeface="Miriam Fixed" panose="020B0509050101010101" pitchFamily="49" charset="-79"/>
              </a:rPr>
              <a:t>case_when</a:t>
            </a:r>
            <a:endParaRPr lang="en-US" dirty="0">
              <a:latin typeface="Miriam Fixed" panose="020B0509050101010101" pitchFamily="49" charset="-79"/>
              <a:cs typeface="Miriam Fixed" panose="020B0509050101010101" pitchFamily="49" charset="-79"/>
            </a:endParaRP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 &lt;- </a:t>
            </a:r>
            <a:r>
              <a:rPr lang="en-US" dirty="0" err="1">
                <a:latin typeface="Miriam Fixed" panose="020B0509050101010101" pitchFamily="49" charset="-79"/>
                <a:cs typeface="Miriam Fixed" panose="020B0509050101010101" pitchFamily="49" charset="-79"/>
              </a:rPr>
              <a:t>read_csv</a:t>
            </a:r>
            <a:r>
              <a:rPr lang="en-US" dirty="0">
                <a:latin typeface="Miriam Fixed" panose="020B0509050101010101" pitchFamily="49" charset="-79"/>
                <a:cs typeface="Miriam Fixed" panose="020B0509050101010101" pitchFamily="49" charset="-79"/>
              </a:rPr>
              <a:t>("dupes_correct.csv")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err="1">
                <a:latin typeface="Miriam Fixed" panose="020B0509050101010101" pitchFamily="49" charset="-79"/>
                <a:cs typeface="Miriam Fixed" panose="020B0509050101010101" pitchFamily="49" charset="-79"/>
              </a:rPr>
              <a:t>anti_join</a:t>
            </a:r>
            <a:r>
              <a:rPr lang="en-US" dirty="0">
                <a:latin typeface="Miriam Fixed" panose="020B0509050101010101" pitchFamily="49" charset="-79"/>
                <a:cs typeface="Miriam Fixed" panose="020B0509050101010101" pitchFamily="49" charset="-79"/>
              </a:rPr>
              <a:t>(students, </a:t>
            </a:r>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Take a 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err="1">
                <a:latin typeface="Miriam Fixed" panose="020B0509050101010101" pitchFamily="49" charset="-79"/>
                <a:cs typeface="Miriam Fixed" panose="020B0509050101010101" pitchFamily="49" charset="-79"/>
              </a:rPr>
              <a:t>tidyr</a:t>
            </a:r>
            <a:r>
              <a:rPr lang="en-US" dirty="0">
                <a:latin typeface="Miriam Fixed" panose="020B0509050101010101" pitchFamily="49" charset="-79"/>
                <a:cs typeface="Miriam Fixed" panose="020B0509050101010101" pitchFamily="49" charset="-79"/>
              </a:rPr>
              <a:t>()</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quot;Data are not just numbers,…"/>
          <p:cNvSpPr txBox="1"/>
          <p:nvPr/>
        </p:nvSpPr>
        <p:spPr>
          <a:xfrm>
            <a:off x="1062633" y="1114518"/>
            <a:ext cx="7018735" cy="462896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spAutoFit/>
          </a:bodyPr>
          <a:lstStyle/>
          <a:p>
            <a:pPr algn="l">
              <a:defRPr sz="10000">
                <a:solidFill>
                  <a:srgbClr val="FFFFFF"/>
                </a:solidFill>
                <a:latin typeface="Source Sans Pro"/>
                <a:ea typeface="Source Sans Pro"/>
                <a:cs typeface="Source Sans Pro"/>
                <a:sym typeface="Source Sans Pro"/>
              </a:defRPr>
            </a:pPr>
            <a:r>
              <a:rPr sz="5400" dirty="0"/>
              <a:t>"Data are not just numbers, </a:t>
            </a:r>
          </a:p>
          <a:p>
            <a:pPr algn="l">
              <a:defRPr sz="10000">
                <a:solidFill>
                  <a:srgbClr val="FFFFFF"/>
                </a:solidFill>
                <a:latin typeface="Source Sans Pro"/>
                <a:ea typeface="Source Sans Pro"/>
                <a:cs typeface="Source Sans Pro"/>
                <a:sym typeface="Source Sans Pro"/>
              </a:defRPr>
            </a:pPr>
            <a:r>
              <a:rPr sz="5400" dirty="0"/>
              <a:t>they are numbers with a context." </a:t>
            </a:r>
          </a:p>
          <a:p>
            <a:pPr algn="l">
              <a:defRPr sz="10000">
                <a:solidFill>
                  <a:srgbClr val="FFFFFF"/>
                </a:solidFill>
                <a:latin typeface="Source Sans Pro"/>
                <a:ea typeface="Source Sans Pro"/>
                <a:cs typeface="Source Sans Pro"/>
                <a:sym typeface="Source Sans Pro"/>
              </a:defRPr>
            </a:pPr>
            <a:endParaRPr sz="5400" dirty="0"/>
          </a:p>
          <a:p>
            <a:pPr algn="r">
              <a:defRPr sz="6000">
                <a:solidFill>
                  <a:srgbClr val="FFFFFF"/>
                </a:solidFill>
                <a:latin typeface="Source Sans Pro"/>
                <a:ea typeface="Source Sans Pro"/>
                <a:cs typeface="Source Sans Pro"/>
                <a:sym typeface="Source Sans Pro"/>
              </a:defRPr>
            </a:pPr>
            <a:r>
              <a:rPr sz="2800" dirty="0"/>
              <a:t>- George Cobb and David Moore (1997)</a:t>
            </a:r>
          </a:p>
        </p:txBody>
      </p:sp>
      <p:sp>
        <p:nvSpPr>
          <p:cNvPr id="8" name="Content Placeholder 7"/>
          <p:cNvSpPr>
            <a:spLocks noGrp="1"/>
          </p:cNvSpPr>
          <p:nvPr>
            <p:ph idx="1"/>
          </p:nvPr>
        </p:nvSpPr>
        <p:spPr/>
        <p:txBody>
          <a:bodyPr/>
          <a:lstStyle/>
          <a:p>
            <a:pPr marL="0" indent="0">
              <a:buNone/>
            </a:pPr>
            <a:r>
              <a:rPr lang="en-US" sz="4000" dirty="0"/>
              <a:t>"Data are not just numbers, they are numbers with a context." </a:t>
            </a:r>
          </a:p>
          <a:p>
            <a:endParaRPr lang="en-US" dirty="0"/>
          </a:p>
          <a:p>
            <a:pPr marL="0" indent="0">
              <a:buNone/>
            </a:pPr>
            <a:r>
              <a:rPr lang="en-US" dirty="0"/>
              <a:t>- George Cobb and David Moore (1997)</a:t>
            </a:r>
          </a:p>
          <a:p>
            <a:pPr marL="0" indent="0">
              <a:buNone/>
            </a:pPr>
            <a:endParaRPr lang="en-US" dirty="0"/>
          </a:p>
          <a:p>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year</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cases</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19987071</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2666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20595360</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172006362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80488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174504898</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212258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1272915272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213766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a:t>
            </a:r>
            <a:r>
              <a:rPr sz="2800" dirty="0" err="1">
                <a:latin typeface="+mn-lt"/>
              </a:rPr>
              <a:t>iff</a:t>
            </a:r>
            <a:r>
              <a:rPr sz="2800" dirty="0">
                <a:latin typeface="+mn-lt"/>
              </a:rPr>
              <a:t>:</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p:cNvSpPr/>
          <p:nvPr/>
        </p:nvSpPr>
        <p:spPr>
          <a:xfrm>
            <a:off x="3399554" y="3200400"/>
            <a:ext cx="5115432" cy="133172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28" name="# install.packages(&quot;babynames&quot;)…"/>
          <p:cNvSpPr txBox="1"/>
          <p:nvPr/>
        </p:nvSpPr>
        <p:spPr>
          <a:xfrm>
            <a:off x="3536324" y="3420338"/>
            <a:ext cx="4978662" cy="1017149"/>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rmAutofit fontScale="70000" lnSpcReduction="20000"/>
          </a:bodyPr>
          <a:lstStyle/>
          <a:p>
            <a:pPr>
              <a:spcBef>
                <a:spcPts val="630"/>
              </a:spcBef>
              <a:defRPr sz="5000">
                <a:solidFill>
                  <a:srgbClr val="A6AAA9"/>
                </a:solidFill>
                <a:latin typeface="Monaco"/>
                <a:ea typeface="Monaco"/>
                <a:cs typeface="Monaco"/>
                <a:sym typeface="Monaco"/>
              </a:defRPr>
            </a:pPr>
            <a:r>
              <a:rPr dirty="0"/>
              <a:t># </a:t>
            </a:r>
            <a:r>
              <a:rPr dirty="0" err="1"/>
              <a:t>install.packages</a:t>
            </a:r>
            <a:r>
              <a:rPr dirty="0"/>
              <a:t>("</a:t>
            </a:r>
            <a:r>
              <a:rPr lang="en-US" dirty="0" err="1"/>
              <a:t>tidyr</a:t>
            </a:r>
            <a:r>
              <a:rPr dirty="0"/>
              <a:t>"</a:t>
            </a:r>
            <a:r>
              <a:rPr lang="en-US" dirty="0"/>
              <a:t>)</a:t>
            </a:r>
          </a:p>
          <a:p>
            <a:pPr algn="l">
              <a:spcBef>
                <a:spcPts val="630"/>
              </a:spcBef>
              <a:defRPr sz="5000">
                <a:solidFill>
                  <a:schemeClr val="accent1"/>
                </a:solidFill>
                <a:latin typeface="Monaco"/>
                <a:ea typeface="Monaco"/>
                <a:cs typeface="Monaco"/>
                <a:sym typeface="Monaco"/>
              </a:defRPr>
            </a:pPr>
            <a:r>
              <a:rPr lang="en-US" dirty="0"/>
              <a:t>     library(</a:t>
            </a:r>
            <a:r>
              <a:rPr lang="en-US" dirty="0" err="1"/>
              <a:t>tidyr</a:t>
            </a:r>
            <a:r>
              <a:rPr lang="en-US" dirty="0"/>
              <a:t>)</a:t>
            </a:r>
          </a:p>
        </p:txBody>
      </p:sp>
      <p:grpSp>
        <p:nvGrpSpPr>
          <p:cNvPr id="140" name="Group"/>
          <p:cNvGrpSpPr/>
          <p:nvPr/>
        </p:nvGrpSpPr>
        <p:grpSpPr>
          <a:xfrm>
            <a:off x="848121" y="2243702"/>
            <a:ext cx="2124894" cy="2190496"/>
            <a:chOff x="349207" y="0"/>
            <a:chExt cx="5666385" cy="4380990"/>
          </a:xfrm>
        </p:grpSpPr>
        <p:grpSp>
          <p:nvGrpSpPr>
            <p:cNvPr id="138" name="Group"/>
            <p:cNvGrpSpPr/>
            <p:nvPr/>
          </p:nvGrpSpPr>
          <p:grpSpPr>
            <a:xfrm>
              <a:off x="349207" y="0"/>
              <a:ext cx="5666385" cy="4380989"/>
              <a:chOff x="0" y="0"/>
              <a:chExt cx="5666384" cy="4380988"/>
            </a:xfrm>
          </p:grpSpPr>
          <p:sp>
            <p:nvSpPr>
              <p:cNvPr id="129" name="Rectangle"/>
              <p:cNvSpPr/>
              <p:nvPr/>
            </p:nvSpPr>
            <p:spPr>
              <a:xfrm>
                <a:off x="923923" y="17923"/>
                <a:ext cx="4742462" cy="3604272"/>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0" name="Rectangle"/>
              <p:cNvSpPr/>
              <p:nvPr/>
            </p:nvSpPr>
            <p:spPr>
              <a:xfrm>
                <a:off x="876498" y="776717"/>
                <a:ext cx="4742462" cy="2845478"/>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1" name="Rectangle"/>
              <p:cNvSpPr/>
              <p:nvPr/>
            </p:nvSpPr>
            <p:spPr>
              <a:xfrm rot="19050000">
                <a:off x="238521" y="260770"/>
                <a:ext cx="1233041" cy="1185617"/>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2" name="Triangle"/>
              <p:cNvSpPr/>
              <p:nvPr/>
            </p:nvSpPr>
            <p:spPr>
              <a:xfrm rot="10800000" flipH="1">
                <a:off x="4717892" y="3622194"/>
                <a:ext cx="901068" cy="758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3" name="Rectangle"/>
              <p:cNvSpPr/>
              <p:nvPr/>
            </p:nvSpPr>
            <p:spPr>
              <a:xfrm>
                <a:off x="22855" y="776717"/>
                <a:ext cx="4742462" cy="360427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4" name="Triangle"/>
              <p:cNvSpPr/>
              <p:nvPr/>
            </p:nvSpPr>
            <p:spPr>
              <a:xfrm rot="16200000" flipH="1">
                <a:off x="2299236" y="1772634"/>
                <a:ext cx="3367149" cy="15650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5" name="Triangle"/>
              <p:cNvSpPr/>
              <p:nvPr/>
            </p:nvSpPr>
            <p:spPr>
              <a:xfrm rot="5400000">
                <a:off x="-878213" y="1772634"/>
                <a:ext cx="3367149" cy="15650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6" name="Triangle"/>
              <p:cNvSpPr/>
              <p:nvPr/>
            </p:nvSpPr>
            <p:spPr>
              <a:xfrm rot="10800000" flipH="1">
                <a:off x="22855" y="776717"/>
                <a:ext cx="4742462" cy="28454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137" name="Triangle"/>
              <p:cNvSpPr/>
              <p:nvPr/>
            </p:nvSpPr>
            <p:spPr>
              <a:xfrm flipH="1">
                <a:off x="4717892" y="112772"/>
                <a:ext cx="901068" cy="758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139" name="R package"/>
            <p:cNvSpPr txBox="1"/>
            <p:nvPr/>
          </p:nvSpPr>
          <p:spPr>
            <a:xfrm>
              <a:off x="372064" y="336082"/>
              <a:ext cx="5120752" cy="40449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5200">
                  <a:solidFill>
                    <a:srgbClr val="7A4300"/>
                  </a:solidFill>
                  <a:latin typeface="Source Code Pro"/>
                  <a:ea typeface="Source Code Pro"/>
                  <a:cs typeface="Source Code Pro"/>
                  <a:sym typeface="Source Code Pro"/>
                </a:defRPr>
              </a:lvl1pPr>
            </a:lstStyle>
            <a:p>
              <a:pPr algn="ctr"/>
              <a:r>
                <a:rPr sz="2800" dirty="0"/>
                <a:t>R package</a:t>
              </a:r>
            </a:p>
          </p:txBody>
        </p:sp>
      </p:grpSp>
      <p:sp>
        <p:nvSpPr>
          <p:cNvPr id="2" name="Title 1"/>
          <p:cNvSpPr>
            <a:spLocks noGrp="1"/>
          </p:cNvSpPr>
          <p:nvPr>
            <p:ph type="title"/>
          </p:nvPr>
        </p:nvSpPr>
        <p:spPr/>
        <p:txBody>
          <a:bodyPr/>
          <a:lstStyle/>
          <a:p>
            <a:r>
              <a:rPr lang="en-US" sz="3200" dirty="0" err="1"/>
              <a:t>tidyr</a:t>
            </a:r>
            <a:endParaRPr lang="en-US" dirty="0"/>
          </a:p>
        </p:txBody>
      </p:sp>
    </p:spTree>
    <p:extLst>
      <p:ext uri="{BB962C8B-B14F-4D97-AF65-F5344CB8AC3E}">
        <p14:creationId xmlns:p14="http://schemas.microsoft.com/office/powerpoint/2010/main" val="324465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pivot_longer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a:t>
            </a:r>
            <a:r>
              <a:rPr lang="en-US" sz="3200" dirty="0" err="1">
                <a:latin typeface="+mn-lt"/>
              </a:rPr>
              <a:t>values_from</a:t>
            </a:r>
            <a:r>
              <a:rPr lang="en-US" sz="3200" dirty="0">
                <a:latin typeface="+mn-lt"/>
              </a:rPr>
              <a:t>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err="1">
                <a:latin typeface="Miriam Fixed" panose="020B0509050101010101" pitchFamily="49" charset="-79"/>
                <a:cs typeface="Miriam Fixed" panose="020B0509050101010101" pitchFamily="49" charset="-79"/>
              </a:rPr>
              <a:t>clean_names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err="1">
                <a:latin typeface="Miriam Fixed" panose="020B0509050101010101" pitchFamily="49" charset="-79"/>
                <a:cs typeface="Miriam Fixed" panose="020B0509050101010101" pitchFamily="49" charset="-79"/>
              </a:rPr>
              <a:t>get_dupes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a:t>
            </a:r>
            <a:r>
              <a:rPr lang="en-US" sz="3200" dirty="0" err="1"/>
              <a:t>pivot_longer</a:t>
            </a:r>
            <a:r>
              <a:rPr lang="en-US" sz="3200" dirty="0"/>
              <a:t>()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err="1">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clean_names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20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a:t>
            </a:r>
            <a:r>
              <a:rPr lang="en-US" sz="2000" dirty="0" err="1">
                <a:latin typeface="+mn-lt"/>
              </a:rPr>
              <a:t>names_from</a:t>
            </a:r>
            <a:r>
              <a:rPr sz="2000" dirty="0">
                <a:latin typeface="+mn-lt"/>
              </a:rPr>
              <a:t>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err="1"/>
              <a:t>clean_names</a:t>
            </a:r>
            <a:r>
              <a:rPr lang="en-US" sz="4800" dirty="0"/>
              <a:t>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err="1">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filepath</a:t>
            </a:r>
            <a:r>
              <a:rPr lang="en-US" dirty="0">
                <a:latin typeface="Miriam Fixed" panose="020B0509050101010101" pitchFamily="49" charset="-79"/>
                <a:cs typeface="Miriam Fixed" panose="020B0509050101010101" pitchFamily="49" charset="-79"/>
              </a:rPr>
              <a:t>,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col_types</a:t>
            </a:r>
            <a:r>
              <a:rPr lang="en-US" dirty="0">
                <a:latin typeface="Miriam Fixed" panose="020B0509050101010101" pitchFamily="49" charset="-79"/>
                <a:cs typeface="Miriam Fixed" panose="020B0509050101010101" pitchFamily="49" charset="-79"/>
              </a:rPr>
              <a:t>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years_in_uncommon</a:t>
            </a: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err="1">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0" name="Rounded Rectangle"/>
          <p:cNvSpPr/>
          <p:nvPr/>
        </p:nvSpPr>
        <p:spPr>
          <a:xfrm>
            <a:off x="6241678" y="838200"/>
            <a:ext cx="1965743" cy="2118468"/>
          </a:xfrm>
          <a:prstGeom prst="roundRect">
            <a:avLst>
              <a:gd name="adj" fmla="val 16870"/>
            </a:avLst>
          </a:prstGeom>
          <a:ln w="28575">
            <a:solidFill>
              <a:schemeClr val="accent1"/>
            </a:solidFill>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41" name="1"/>
          <p:cNvSpPr txBox="1"/>
          <p:nvPr/>
        </p:nvSpPr>
        <p:spPr>
          <a:xfrm>
            <a:off x="1971032" y="413124"/>
            <a:ext cx="219577"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742" name="2"/>
          <p:cNvSpPr txBox="1"/>
          <p:nvPr/>
        </p:nvSpPr>
        <p:spPr>
          <a:xfrm>
            <a:off x="2840895" y="413124"/>
            <a:ext cx="219577"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2</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err="1">
                <a:latin typeface="+mn-lt"/>
              </a:rPr>
              <a:t>s</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pic>
        <p:nvPicPr>
          <p:cNvPr id="1051" name="image2.png" descr="image2.png"/>
          <p:cNvPicPr>
            <a:picLocks noChangeAspect="1"/>
          </p:cNvPicPr>
          <p:nvPr/>
        </p:nvPicPr>
        <p:blipFill>
          <a:blip r:embed="rId2">
            <a:alphaModFix amt="5000"/>
          </a:blip>
          <a:stretch>
            <a:fillRect/>
          </a:stretch>
        </p:blipFill>
        <p:spPr>
          <a:xfrm>
            <a:off x="6542075" y="3553866"/>
            <a:ext cx="2859101" cy="3812134"/>
          </a:xfrm>
          <a:prstGeom prst="rect">
            <a:avLst/>
          </a:prstGeom>
          <a:ln w="12700">
            <a:miter lim="400000"/>
          </a:ln>
        </p:spPr>
      </p:pic>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get_dupes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606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err="1">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a:t>
            </a:r>
            <a:r>
              <a:rPr lang="en-US" sz="1600" dirty="0" err="1">
                <a:latin typeface="Miriam Fixed" panose="020B0509050101010101" pitchFamily="49" charset="-79"/>
                <a:cs typeface="Miriam Fixed" panose="020B0509050101010101" pitchFamily="49" charset="-79"/>
              </a:rPr>
              <a:t>tibble</a:t>
            </a:r>
            <a:r>
              <a:rPr lang="en-US" sz="1600" dirty="0">
                <a:latin typeface="Miriam Fixed" panose="020B0509050101010101" pitchFamily="49" charset="-79"/>
                <a:cs typeface="Miriam Fixed" panose="020B0509050101010101" pitchFamily="49" charset="-79"/>
              </a:rPr>
              <a:t>: 2 x 6</a:t>
            </a:r>
          </a:p>
          <a:p>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student_id</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dupe_count</a:t>
            </a:r>
            <a:r>
              <a:rPr lang="en-US" sz="1600" dirty="0">
                <a:latin typeface="Miriam Fixed" panose="020B0509050101010101" pitchFamily="49" charset="-79"/>
                <a:cs typeface="Miriam Fixed" panose="020B0509050101010101" pitchFamily="49" charset="-79"/>
              </a:rPr>
              <a:t> grade </a:t>
            </a:r>
            <a:r>
              <a:rPr lang="en-US" sz="1600" dirty="0" err="1">
                <a:latin typeface="Miriam Fixed" panose="020B0509050101010101" pitchFamily="49" charset="-79"/>
                <a:cs typeface="Miriam Fixed" panose="020B0509050101010101" pitchFamily="49" charset="-79"/>
              </a:rPr>
              <a:t>yearsinuncommon</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entry_date</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exit_date</a:t>
            </a:r>
            <a:endParaRPr lang="en-US" sz="1600" dirty="0">
              <a:latin typeface="Miriam Fixed" panose="020B0509050101010101" pitchFamily="49" charset="-79"/>
              <a:cs typeface="Miriam Fixed" panose="020B0509050101010101" pitchFamily="49" charset="-79"/>
            </a:endParaRPr>
          </a:p>
          <a:p>
            <a:r>
              <a:rPr lang="en-US" sz="1600" dirty="0">
                <a:latin typeface="Miriam Fixed" panose="020B0509050101010101" pitchFamily="49" charset="-79"/>
                <a:cs typeface="Miriam Fixed" panose="020B0509050101010101" pitchFamily="49" charset="-79"/>
              </a:rPr>
              <a: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int</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477</TotalTime>
  <Words>3379</Words>
  <Application>Microsoft Office PowerPoint</Application>
  <PresentationFormat>On-screen Show (4:3)</PresentationFormat>
  <Paragraphs>1628</Paragraphs>
  <Slides>71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Franklin Gothic Book</vt:lpstr>
      <vt:lpstr>Helvetica</vt:lpstr>
      <vt:lpstr>Miriam Fixed</vt:lpstr>
      <vt:lpstr>Monaco</vt:lpstr>
      <vt:lpstr>Source Code Pro</vt:lpstr>
      <vt:lpstr>Source Sans Pro</vt:lpstr>
      <vt:lpstr>Source Sans Pro ExtraLight</vt:lpstr>
      <vt:lpstr>Source Sans Pro Semibold</vt:lpstr>
      <vt:lpstr>FULL SCREEN_Uncommon Schools Powerpoint Template 12-13_20130114</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PowerPoint Presentation</vt:lpstr>
      <vt:lpstr>Quiz</vt:lpstr>
      <vt:lpstr>Quiz</vt:lpstr>
      <vt:lpstr>Tidy Data</vt:lpstr>
      <vt:lpstr>Tidy Data  is easy to manipulate</vt:lpstr>
      <vt:lpstr>PowerPoint Presentation</vt:lpstr>
      <vt:lpstr>tidyr</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31</cp:revision>
  <dcterms:created xsi:type="dcterms:W3CDTF">2018-08-06T18:59:35Z</dcterms:created>
  <dcterms:modified xsi:type="dcterms:W3CDTF">2020-09-19T03:00:51Z</dcterms:modified>
</cp:coreProperties>
</file>